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2769" autoAdjust="0"/>
  </p:normalViewPr>
  <p:slideViewPr>
    <p:cSldViewPr>
      <p:cViewPr varScale="1">
        <p:scale>
          <a:sx n="100" d="100"/>
          <a:sy n="100" d="100"/>
        </p:scale>
        <p:origin x="-2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8BF83-A991-4A34-A0CF-DD579E392C88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CB7E9-63AE-4D9E-BCF4-FE71C9D21B1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latin typeface="Century Gothic" pitchFamily="34" charset="0"/>
            </a:rPr>
            <a:t>Hydrocodone</a:t>
          </a:r>
          <a:endParaRPr lang="en-US" sz="1800" b="1" dirty="0">
            <a:latin typeface="Century Gothic" pitchFamily="34" charset="0"/>
          </a:endParaRPr>
        </a:p>
      </dgm:t>
    </dgm:pt>
    <dgm:pt modelId="{1A4DE130-8C56-4431-B896-3A7328D77420}" type="parTrans" cxnId="{216EB782-CB48-4A61-BFE3-D383C5CA1495}">
      <dgm:prSet/>
      <dgm:spPr/>
      <dgm:t>
        <a:bodyPr/>
        <a:lstStyle/>
        <a:p>
          <a:endParaRPr lang="en-US"/>
        </a:p>
      </dgm:t>
    </dgm:pt>
    <dgm:pt modelId="{855D8DE1-FD3F-4884-9622-4DF9A51D325E}" type="sibTrans" cxnId="{216EB782-CB48-4A61-BFE3-D383C5CA1495}">
      <dgm:prSet/>
      <dgm:spPr/>
      <dgm:t>
        <a:bodyPr/>
        <a:lstStyle/>
        <a:p>
          <a:endParaRPr lang="en-US"/>
        </a:p>
      </dgm:t>
    </dgm:pt>
    <dgm:pt modelId="{8CA2B6C1-F844-4D30-90F2-C8FEB1729C5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Commonly known as </a:t>
          </a:r>
          <a:r>
            <a:rPr lang="en-US" sz="1800" b="1" dirty="0" err="1" smtClean="0">
              <a:latin typeface="Century Gothic" pitchFamily="34" charset="0"/>
            </a:rPr>
            <a:t>Vicodin</a:t>
          </a:r>
          <a:endParaRPr lang="en-US" sz="1800" b="1" dirty="0">
            <a:latin typeface="Century Gothic" pitchFamily="34" charset="0"/>
          </a:endParaRPr>
        </a:p>
      </dgm:t>
    </dgm:pt>
    <dgm:pt modelId="{98B3D02D-78ED-4CFC-8EC2-0048A7119784}" type="parTrans" cxnId="{77ACAEE6-F5A9-4985-9858-D470ECC25ACB}">
      <dgm:prSet/>
      <dgm:spPr/>
      <dgm:t>
        <a:bodyPr/>
        <a:lstStyle/>
        <a:p>
          <a:endParaRPr lang="en-US"/>
        </a:p>
      </dgm:t>
    </dgm:pt>
    <dgm:pt modelId="{28432C23-D506-4F50-83DA-C351DD147737}" type="sibTrans" cxnId="{77ACAEE6-F5A9-4985-9858-D470ECC25ACB}">
      <dgm:prSet/>
      <dgm:spPr/>
      <dgm:t>
        <a:bodyPr/>
        <a:lstStyle/>
        <a:p>
          <a:endParaRPr lang="en-US"/>
        </a:p>
      </dgm:t>
    </dgm:pt>
    <dgm:pt modelId="{5CA5C671-CE11-4B88-B259-846EAAD9DB5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Used to relieve moderate to severe pain.</a:t>
          </a:r>
          <a:endParaRPr lang="en-US" sz="1800" dirty="0">
            <a:latin typeface="Century Gothic" pitchFamily="34" charset="0"/>
          </a:endParaRPr>
        </a:p>
      </dgm:t>
    </dgm:pt>
    <dgm:pt modelId="{C595D15D-E28C-4CAD-96E4-5FC6D6E41009}" type="parTrans" cxnId="{0FC149A3-48E1-49A5-BDA0-6BACE01688EA}">
      <dgm:prSet/>
      <dgm:spPr/>
      <dgm:t>
        <a:bodyPr/>
        <a:lstStyle/>
        <a:p>
          <a:endParaRPr lang="en-US"/>
        </a:p>
      </dgm:t>
    </dgm:pt>
    <dgm:pt modelId="{A06DFBDF-1309-4263-8A5C-8E0AEE861CA4}" type="sibTrans" cxnId="{0FC149A3-48E1-49A5-BDA0-6BACE01688EA}">
      <dgm:prSet/>
      <dgm:spPr/>
      <dgm:t>
        <a:bodyPr/>
        <a:lstStyle/>
        <a:p>
          <a:endParaRPr lang="en-US"/>
        </a:p>
      </dgm:t>
    </dgm:pt>
    <dgm:pt modelId="{D43D79F5-61A2-4D84-9526-CD4BA993FF5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latin typeface="Century Gothic" pitchFamily="34" charset="0"/>
            </a:rPr>
            <a:t>Oxycodone</a:t>
          </a:r>
          <a:endParaRPr lang="en-US" sz="1800" b="1" dirty="0">
            <a:latin typeface="Century Gothic" pitchFamily="34" charset="0"/>
          </a:endParaRPr>
        </a:p>
      </dgm:t>
    </dgm:pt>
    <dgm:pt modelId="{0B5F15DC-236B-40A0-8B2D-4BEF84BE0929}" type="parTrans" cxnId="{0466DDA6-BA74-4D74-ABDC-F5A21AB9239E}">
      <dgm:prSet/>
      <dgm:spPr/>
      <dgm:t>
        <a:bodyPr/>
        <a:lstStyle/>
        <a:p>
          <a:endParaRPr lang="en-US"/>
        </a:p>
      </dgm:t>
    </dgm:pt>
    <dgm:pt modelId="{21BCA395-958E-48FD-A30C-DE38D30AE7E7}" type="sibTrans" cxnId="{0466DDA6-BA74-4D74-ABDC-F5A21AB9239E}">
      <dgm:prSet/>
      <dgm:spPr/>
      <dgm:t>
        <a:bodyPr/>
        <a:lstStyle/>
        <a:p>
          <a:endParaRPr lang="en-US"/>
        </a:p>
      </dgm:t>
    </dgm:pt>
    <dgm:pt modelId="{CF2C5576-6DE8-4A5E-B81F-15646548B85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Known as </a:t>
          </a:r>
          <a:r>
            <a:rPr lang="en-US" sz="1800" b="1" dirty="0" err="1" smtClean="0">
              <a:latin typeface="Century Gothic" pitchFamily="34" charset="0"/>
            </a:rPr>
            <a:t>Oxycontin</a:t>
          </a:r>
          <a:endParaRPr lang="en-US" sz="1800" b="1" dirty="0">
            <a:latin typeface="Century Gothic" pitchFamily="34" charset="0"/>
          </a:endParaRPr>
        </a:p>
      </dgm:t>
    </dgm:pt>
    <dgm:pt modelId="{96F76C38-BA11-498F-899B-E5AB2A3F9215}" type="parTrans" cxnId="{DC630B74-73A2-41E0-8A85-3AC5417DE46C}">
      <dgm:prSet/>
      <dgm:spPr/>
      <dgm:t>
        <a:bodyPr/>
        <a:lstStyle/>
        <a:p>
          <a:endParaRPr lang="en-US"/>
        </a:p>
      </dgm:t>
    </dgm:pt>
    <dgm:pt modelId="{8F92B9DC-F9F7-48CC-A245-3BC16F1E250A}" type="sibTrans" cxnId="{DC630B74-73A2-41E0-8A85-3AC5417DE46C}">
      <dgm:prSet/>
      <dgm:spPr/>
      <dgm:t>
        <a:bodyPr/>
        <a:lstStyle/>
        <a:p>
          <a:endParaRPr lang="en-US"/>
        </a:p>
      </dgm:t>
    </dgm:pt>
    <dgm:pt modelId="{0C55F704-D16F-4366-A183-D9776EBD576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Muscle Relaxer/High potential for abuse</a:t>
          </a:r>
          <a:endParaRPr lang="en-US" sz="1800" dirty="0">
            <a:latin typeface="Century Gothic" pitchFamily="34" charset="0"/>
          </a:endParaRPr>
        </a:p>
      </dgm:t>
    </dgm:pt>
    <dgm:pt modelId="{F082096F-2E0A-48E1-9E81-7136CE543907}" type="parTrans" cxnId="{CEC9A97D-997B-4249-A148-A0748CB89E98}">
      <dgm:prSet/>
      <dgm:spPr/>
      <dgm:t>
        <a:bodyPr/>
        <a:lstStyle/>
        <a:p>
          <a:endParaRPr lang="en-US"/>
        </a:p>
      </dgm:t>
    </dgm:pt>
    <dgm:pt modelId="{B2C17ABD-9B25-433F-9A32-0FB6D58CFD01}" type="sibTrans" cxnId="{CEC9A97D-997B-4249-A148-A0748CB89E98}">
      <dgm:prSet/>
      <dgm:spPr/>
      <dgm:t>
        <a:bodyPr/>
        <a:lstStyle/>
        <a:p>
          <a:endParaRPr lang="en-US"/>
        </a:p>
      </dgm:t>
    </dgm:pt>
    <dgm:pt modelId="{E64EA0B8-B285-4C0B-81D2-DADB91C3FC0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latin typeface="Century Gothic" pitchFamily="34" charset="0"/>
            </a:rPr>
            <a:t>Codeine</a:t>
          </a:r>
          <a:endParaRPr lang="en-US" sz="1800" b="1" dirty="0">
            <a:latin typeface="Century Gothic" pitchFamily="34" charset="0"/>
          </a:endParaRPr>
        </a:p>
      </dgm:t>
    </dgm:pt>
    <dgm:pt modelId="{7C34A7F3-D48C-4FD5-8D08-D67022FDD370}" type="parTrans" cxnId="{B1EC4326-DF9A-4E3B-B094-800EFC88C226}">
      <dgm:prSet/>
      <dgm:spPr/>
      <dgm:t>
        <a:bodyPr/>
        <a:lstStyle/>
        <a:p>
          <a:endParaRPr lang="en-US"/>
        </a:p>
      </dgm:t>
    </dgm:pt>
    <dgm:pt modelId="{9EAFE135-C0A5-4033-9B08-9D752DE4EB24}" type="sibTrans" cxnId="{B1EC4326-DF9A-4E3B-B094-800EFC88C226}">
      <dgm:prSet/>
      <dgm:spPr/>
      <dgm:t>
        <a:bodyPr/>
        <a:lstStyle/>
        <a:p>
          <a:endParaRPr lang="en-US"/>
        </a:p>
      </dgm:t>
    </dgm:pt>
    <dgm:pt modelId="{CE06C24D-6C9B-423A-8573-8E49E367C94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One example is </a:t>
          </a:r>
          <a:r>
            <a:rPr lang="en-US" sz="1800" b="1" dirty="0" smtClean="0">
              <a:latin typeface="Century Gothic" pitchFamily="34" charset="0"/>
            </a:rPr>
            <a:t>Tylenol with Codeine</a:t>
          </a:r>
          <a:endParaRPr lang="en-US" sz="1800" b="1" dirty="0">
            <a:latin typeface="Century Gothic" pitchFamily="34" charset="0"/>
          </a:endParaRPr>
        </a:p>
      </dgm:t>
    </dgm:pt>
    <dgm:pt modelId="{FAA008A1-86CD-4462-B910-9FA079C0F592}" type="parTrans" cxnId="{7EBC5832-B1AB-4C8C-B9FA-EDDCF920A42C}">
      <dgm:prSet/>
      <dgm:spPr/>
      <dgm:t>
        <a:bodyPr/>
        <a:lstStyle/>
        <a:p>
          <a:endParaRPr lang="en-US"/>
        </a:p>
      </dgm:t>
    </dgm:pt>
    <dgm:pt modelId="{BE745275-8E0A-4AA4-BCBD-FA5690422E2B}" type="sibTrans" cxnId="{7EBC5832-B1AB-4C8C-B9FA-EDDCF920A42C}">
      <dgm:prSet/>
      <dgm:spPr/>
      <dgm:t>
        <a:bodyPr/>
        <a:lstStyle/>
        <a:p>
          <a:endParaRPr lang="en-US"/>
        </a:p>
      </dgm:t>
    </dgm:pt>
    <dgm:pt modelId="{C08F45AB-EA18-454D-91C0-8EB19EBAA0D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Respiratory depressant similar to morphin</a:t>
          </a:r>
          <a:r>
            <a:rPr lang="en-US" sz="1600" dirty="0" smtClean="0">
              <a:latin typeface="Century Gothic" pitchFamily="34" charset="0"/>
            </a:rPr>
            <a:t>e</a:t>
          </a:r>
          <a:endParaRPr lang="en-US" sz="1600" dirty="0">
            <a:latin typeface="Century Gothic" pitchFamily="34" charset="0"/>
          </a:endParaRPr>
        </a:p>
      </dgm:t>
    </dgm:pt>
    <dgm:pt modelId="{459CDE9F-999B-4F41-985F-8D60C234CF7B}" type="parTrans" cxnId="{543BAF10-3A5B-46AB-8F67-BD98A4DE2050}">
      <dgm:prSet/>
      <dgm:spPr/>
      <dgm:t>
        <a:bodyPr/>
        <a:lstStyle/>
        <a:p>
          <a:endParaRPr lang="en-US"/>
        </a:p>
      </dgm:t>
    </dgm:pt>
    <dgm:pt modelId="{A16E08AD-E4FC-4CDB-8FD2-6C0BF0088B50}" type="sibTrans" cxnId="{543BAF10-3A5B-46AB-8F67-BD98A4DE2050}">
      <dgm:prSet/>
      <dgm:spPr/>
      <dgm:t>
        <a:bodyPr/>
        <a:lstStyle/>
        <a:p>
          <a:endParaRPr lang="en-US"/>
        </a:p>
      </dgm:t>
    </dgm:pt>
    <dgm:pt modelId="{5F7E65E1-2038-4FDB-8243-B96FD3FDAA9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latin typeface="Century Gothic" pitchFamily="34" charset="0"/>
            </a:rPr>
            <a:t>Benzodiazepenes</a:t>
          </a:r>
          <a:endParaRPr lang="en-US" sz="1800" b="1" dirty="0">
            <a:latin typeface="Century Gothic" pitchFamily="34" charset="0"/>
          </a:endParaRPr>
        </a:p>
      </dgm:t>
    </dgm:pt>
    <dgm:pt modelId="{04A2548B-E285-4C9F-B99C-622D017C63D8}" type="parTrans" cxnId="{B061133D-810D-445F-A671-7B4B939803E4}">
      <dgm:prSet/>
      <dgm:spPr/>
      <dgm:t>
        <a:bodyPr/>
        <a:lstStyle/>
        <a:p>
          <a:endParaRPr lang="en-US"/>
        </a:p>
      </dgm:t>
    </dgm:pt>
    <dgm:pt modelId="{D2D63BB0-39FF-4FDD-A23B-EE4B8424E94F}" type="sibTrans" cxnId="{B061133D-810D-445F-A671-7B4B939803E4}">
      <dgm:prSet/>
      <dgm:spPr/>
      <dgm:t>
        <a:bodyPr/>
        <a:lstStyle/>
        <a:p>
          <a:endParaRPr lang="en-US"/>
        </a:p>
      </dgm:t>
    </dgm:pt>
    <dgm:pt modelId="{819E56A7-B2C8-47AC-A594-BA2917B4A2B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Known as </a:t>
          </a:r>
          <a:r>
            <a:rPr lang="en-US" sz="1800" b="1" dirty="0" smtClean="0">
              <a:latin typeface="Century Gothic" pitchFamily="34" charset="0"/>
            </a:rPr>
            <a:t>Valium or </a:t>
          </a:r>
          <a:r>
            <a:rPr lang="en-US" sz="1800" b="1" dirty="0" err="1" smtClean="0">
              <a:latin typeface="Century Gothic" pitchFamily="34" charset="0"/>
            </a:rPr>
            <a:t>Xanax</a:t>
          </a:r>
          <a:endParaRPr lang="en-US" sz="1800" b="1" dirty="0">
            <a:latin typeface="Century Gothic" pitchFamily="34" charset="0"/>
          </a:endParaRPr>
        </a:p>
      </dgm:t>
    </dgm:pt>
    <dgm:pt modelId="{94920BD3-874F-47D8-8023-9215A5879D4C}" type="parTrans" cxnId="{F1142C6C-4E88-46E0-B2FA-D08B2EF33EF6}">
      <dgm:prSet/>
      <dgm:spPr/>
      <dgm:t>
        <a:bodyPr/>
        <a:lstStyle/>
        <a:p>
          <a:endParaRPr lang="en-US"/>
        </a:p>
      </dgm:t>
    </dgm:pt>
    <dgm:pt modelId="{D6C0E315-4982-449A-BA23-B0D12B1C8DF8}" type="sibTrans" cxnId="{F1142C6C-4E88-46E0-B2FA-D08B2EF33EF6}">
      <dgm:prSet/>
      <dgm:spPr/>
      <dgm:t>
        <a:bodyPr/>
        <a:lstStyle/>
        <a:p>
          <a:endParaRPr lang="en-US"/>
        </a:p>
      </dgm:t>
    </dgm:pt>
    <dgm:pt modelId="{7B878A6A-3616-4999-84F1-03809243B7A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Prescribed for anxiety/sleep problems</a:t>
          </a:r>
          <a:endParaRPr lang="en-US" sz="1800" dirty="0">
            <a:latin typeface="Century Gothic" pitchFamily="34" charset="0"/>
          </a:endParaRPr>
        </a:p>
      </dgm:t>
    </dgm:pt>
    <dgm:pt modelId="{50350166-C6C6-419D-9598-2BA15F12DCC2}" type="parTrans" cxnId="{44C83784-4DE5-465C-BAC3-D249E4B0E3C6}">
      <dgm:prSet/>
      <dgm:spPr/>
      <dgm:t>
        <a:bodyPr/>
        <a:lstStyle/>
        <a:p>
          <a:endParaRPr lang="en-US"/>
        </a:p>
      </dgm:t>
    </dgm:pt>
    <dgm:pt modelId="{1B46214F-A7C5-4BDA-BF7B-4EA20CC524CD}" type="sibTrans" cxnId="{44C83784-4DE5-465C-BAC3-D249E4B0E3C6}">
      <dgm:prSet/>
      <dgm:spPr/>
      <dgm:t>
        <a:bodyPr/>
        <a:lstStyle/>
        <a:p>
          <a:endParaRPr lang="en-US"/>
        </a:p>
      </dgm:t>
    </dgm:pt>
    <dgm:pt modelId="{2B172065-AB47-4374-8E02-1CE6021DB53D}" type="pres">
      <dgm:prSet presAssocID="{3A18BF83-A991-4A34-A0CF-DD579E392C8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9E9E60-AED4-4B35-A665-62336845ED14}" type="pres">
      <dgm:prSet presAssocID="{D41CB7E9-63AE-4D9E-BCF4-FE71C9D21B16}" presName="comp" presStyleCnt="0"/>
      <dgm:spPr/>
    </dgm:pt>
    <dgm:pt modelId="{91C74B0A-EE44-4339-AB46-23C291F12D67}" type="pres">
      <dgm:prSet presAssocID="{D41CB7E9-63AE-4D9E-BCF4-FE71C9D21B16}" presName="box" presStyleLbl="node1" presStyleIdx="0" presStyleCnt="4"/>
      <dgm:spPr/>
      <dgm:t>
        <a:bodyPr/>
        <a:lstStyle/>
        <a:p>
          <a:endParaRPr lang="en-US"/>
        </a:p>
      </dgm:t>
    </dgm:pt>
    <dgm:pt modelId="{27B356C8-10C6-45F0-852D-CF4F7D35E7D2}" type="pres">
      <dgm:prSet presAssocID="{D41CB7E9-63AE-4D9E-BCF4-FE71C9D21B1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AB0D52-6273-4AB7-BDF7-CCCC9E520622}" type="pres">
      <dgm:prSet presAssocID="{D41CB7E9-63AE-4D9E-BCF4-FE71C9D21B1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E2C6B-8AE8-4D0F-9B3A-4495AFA2788F}" type="pres">
      <dgm:prSet presAssocID="{855D8DE1-FD3F-4884-9622-4DF9A51D325E}" presName="spacer" presStyleCnt="0"/>
      <dgm:spPr/>
    </dgm:pt>
    <dgm:pt modelId="{854D6D81-0293-4211-8010-DC8519B3AF5F}" type="pres">
      <dgm:prSet presAssocID="{D43D79F5-61A2-4D84-9526-CD4BA993FF5F}" presName="comp" presStyleCnt="0"/>
      <dgm:spPr/>
    </dgm:pt>
    <dgm:pt modelId="{C3537220-68E7-47F8-B7CF-84C8F038F421}" type="pres">
      <dgm:prSet presAssocID="{D43D79F5-61A2-4D84-9526-CD4BA993FF5F}" presName="box" presStyleLbl="node1" presStyleIdx="1" presStyleCnt="4" custLinFactNeighborY="2527"/>
      <dgm:spPr/>
      <dgm:t>
        <a:bodyPr/>
        <a:lstStyle/>
        <a:p>
          <a:endParaRPr lang="en-US"/>
        </a:p>
      </dgm:t>
    </dgm:pt>
    <dgm:pt modelId="{B6627B72-F59A-440E-81EC-450762857648}" type="pres">
      <dgm:prSet presAssocID="{D43D79F5-61A2-4D84-9526-CD4BA993FF5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5C2A950-0E0E-4841-8190-43D65321C8DB}" type="pres">
      <dgm:prSet presAssocID="{D43D79F5-61A2-4D84-9526-CD4BA993FF5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83584-B920-48F5-A3DF-57F3CF6982FD}" type="pres">
      <dgm:prSet presAssocID="{21BCA395-958E-48FD-A30C-DE38D30AE7E7}" presName="spacer" presStyleCnt="0"/>
      <dgm:spPr/>
    </dgm:pt>
    <dgm:pt modelId="{ACF1C889-1E51-4E01-9F6D-28574046F5C7}" type="pres">
      <dgm:prSet presAssocID="{E64EA0B8-B285-4C0B-81D2-DADB91C3FC0D}" presName="comp" presStyleCnt="0"/>
      <dgm:spPr/>
    </dgm:pt>
    <dgm:pt modelId="{C0ACE2B7-F194-4F51-9264-D3BB49AC6EA4}" type="pres">
      <dgm:prSet presAssocID="{E64EA0B8-B285-4C0B-81D2-DADB91C3FC0D}" presName="box" presStyleLbl="node1" presStyleIdx="2" presStyleCnt="4" custLinFactNeighborY="-1564"/>
      <dgm:spPr/>
      <dgm:t>
        <a:bodyPr/>
        <a:lstStyle/>
        <a:p>
          <a:endParaRPr lang="en-US"/>
        </a:p>
      </dgm:t>
    </dgm:pt>
    <dgm:pt modelId="{999E6F94-C718-425F-A130-F2CA64E5C88C}" type="pres">
      <dgm:prSet presAssocID="{E64EA0B8-B285-4C0B-81D2-DADB91C3FC0D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6FD4F4-8E8B-4300-90FA-A2C36A7FA722}" type="pres">
      <dgm:prSet presAssocID="{E64EA0B8-B285-4C0B-81D2-DADB91C3FC0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626E2-6B0B-489A-8AF3-4028D02F8C1F}" type="pres">
      <dgm:prSet presAssocID="{9EAFE135-C0A5-4033-9B08-9D752DE4EB24}" presName="spacer" presStyleCnt="0"/>
      <dgm:spPr/>
    </dgm:pt>
    <dgm:pt modelId="{D9C4663D-E3FB-44E9-BD0F-2C68642C3580}" type="pres">
      <dgm:prSet presAssocID="{5F7E65E1-2038-4FDB-8243-B96FD3FDAA99}" presName="comp" presStyleCnt="0"/>
      <dgm:spPr/>
    </dgm:pt>
    <dgm:pt modelId="{556AB888-765D-43E7-BE38-4AD0A08F8374}" type="pres">
      <dgm:prSet presAssocID="{5F7E65E1-2038-4FDB-8243-B96FD3FDAA99}" presName="box" presStyleLbl="node1" presStyleIdx="3" presStyleCnt="4" custLinFactNeighborY="-5656"/>
      <dgm:spPr/>
      <dgm:t>
        <a:bodyPr/>
        <a:lstStyle/>
        <a:p>
          <a:endParaRPr lang="en-US"/>
        </a:p>
      </dgm:t>
    </dgm:pt>
    <dgm:pt modelId="{D2993965-6858-4362-AF2E-C0BFA3E8D210}" type="pres">
      <dgm:prSet presAssocID="{5F7E65E1-2038-4FDB-8243-B96FD3FDAA9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F40E2B8-E8C6-45DE-AF1F-D6BA5A6ECCC4}" type="pres">
      <dgm:prSet presAssocID="{5F7E65E1-2038-4FDB-8243-B96FD3FDAA9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C5832-B1AB-4C8C-B9FA-EDDCF920A42C}" srcId="{E64EA0B8-B285-4C0B-81D2-DADB91C3FC0D}" destId="{CE06C24D-6C9B-423A-8573-8E49E367C94F}" srcOrd="0" destOrd="0" parTransId="{FAA008A1-86CD-4462-B910-9FA079C0F592}" sibTransId="{BE745275-8E0A-4AA4-BCBD-FA5690422E2B}"/>
    <dgm:cxn modelId="{2AED28DD-1CA2-4D0D-A238-A9381A955AD5}" type="presOf" srcId="{8CA2B6C1-F844-4D30-90F2-C8FEB1729C5B}" destId="{82AB0D52-6273-4AB7-BDF7-CCCC9E520622}" srcOrd="1" destOrd="1" presId="urn:microsoft.com/office/officeart/2005/8/layout/vList4#2"/>
    <dgm:cxn modelId="{73D29C0E-9A61-49E7-BB5A-38AC86CE28AC}" type="presOf" srcId="{819E56A7-B2C8-47AC-A594-BA2917B4A2B8}" destId="{DF40E2B8-E8C6-45DE-AF1F-D6BA5A6ECCC4}" srcOrd="1" destOrd="1" presId="urn:microsoft.com/office/officeart/2005/8/layout/vList4#2"/>
    <dgm:cxn modelId="{723E76B7-A385-40FC-9FEE-BAD2771DCA17}" type="presOf" srcId="{C08F45AB-EA18-454D-91C0-8EB19EBAA0DD}" destId="{C0ACE2B7-F194-4F51-9264-D3BB49AC6EA4}" srcOrd="0" destOrd="2" presId="urn:microsoft.com/office/officeart/2005/8/layout/vList4#2"/>
    <dgm:cxn modelId="{18A1DB05-0608-4E19-9484-3100A7142092}" type="presOf" srcId="{0C55F704-D16F-4366-A183-D9776EBD5760}" destId="{C3537220-68E7-47F8-B7CF-84C8F038F421}" srcOrd="0" destOrd="2" presId="urn:microsoft.com/office/officeart/2005/8/layout/vList4#2"/>
    <dgm:cxn modelId="{6119413F-119A-4BC9-9646-05331E222C31}" type="presOf" srcId="{7B878A6A-3616-4999-84F1-03809243B7A8}" destId="{556AB888-765D-43E7-BE38-4AD0A08F8374}" srcOrd="0" destOrd="2" presId="urn:microsoft.com/office/officeart/2005/8/layout/vList4#2"/>
    <dgm:cxn modelId="{90A72027-F2BA-4E12-8A7F-FBB2F148FC15}" type="presOf" srcId="{7B878A6A-3616-4999-84F1-03809243B7A8}" destId="{DF40E2B8-E8C6-45DE-AF1F-D6BA5A6ECCC4}" srcOrd="1" destOrd="2" presId="urn:microsoft.com/office/officeart/2005/8/layout/vList4#2"/>
    <dgm:cxn modelId="{44C83784-4DE5-465C-BAC3-D249E4B0E3C6}" srcId="{5F7E65E1-2038-4FDB-8243-B96FD3FDAA99}" destId="{7B878A6A-3616-4999-84F1-03809243B7A8}" srcOrd="1" destOrd="0" parTransId="{50350166-C6C6-419D-9598-2BA15F12DCC2}" sibTransId="{1B46214F-A7C5-4BDA-BF7B-4EA20CC524CD}"/>
    <dgm:cxn modelId="{ABCAD8EF-AB7D-4391-876D-22289F85DB57}" type="presOf" srcId="{CE06C24D-6C9B-423A-8573-8E49E367C94F}" destId="{C0ACE2B7-F194-4F51-9264-D3BB49AC6EA4}" srcOrd="0" destOrd="1" presId="urn:microsoft.com/office/officeart/2005/8/layout/vList4#2"/>
    <dgm:cxn modelId="{EE910EC0-7F5F-4732-B08B-1D7FD9EF0C71}" type="presOf" srcId="{5F7E65E1-2038-4FDB-8243-B96FD3FDAA99}" destId="{DF40E2B8-E8C6-45DE-AF1F-D6BA5A6ECCC4}" srcOrd="1" destOrd="0" presId="urn:microsoft.com/office/officeart/2005/8/layout/vList4#2"/>
    <dgm:cxn modelId="{8EE2B97B-15E2-4163-A900-90C7C09A65EB}" type="presOf" srcId="{CE06C24D-6C9B-423A-8573-8E49E367C94F}" destId="{2C6FD4F4-8E8B-4300-90FA-A2C36A7FA722}" srcOrd="1" destOrd="1" presId="urn:microsoft.com/office/officeart/2005/8/layout/vList4#2"/>
    <dgm:cxn modelId="{F1142C6C-4E88-46E0-B2FA-D08B2EF33EF6}" srcId="{5F7E65E1-2038-4FDB-8243-B96FD3FDAA99}" destId="{819E56A7-B2C8-47AC-A594-BA2917B4A2B8}" srcOrd="0" destOrd="0" parTransId="{94920BD3-874F-47D8-8023-9215A5879D4C}" sibTransId="{D6C0E315-4982-449A-BA23-B0D12B1C8DF8}"/>
    <dgm:cxn modelId="{CEC9A97D-997B-4249-A148-A0748CB89E98}" srcId="{D43D79F5-61A2-4D84-9526-CD4BA993FF5F}" destId="{0C55F704-D16F-4366-A183-D9776EBD5760}" srcOrd="1" destOrd="0" parTransId="{F082096F-2E0A-48E1-9E81-7136CE543907}" sibTransId="{B2C17ABD-9B25-433F-9A32-0FB6D58CFD01}"/>
    <dgm:cxn modelId="{31A32F4A-D531-4F6D-ABF4-B01352DFEA8A}" type="presOf" srcId="{E64EA0B8-B285-4C0B-81D2-DADB91C3FC0D}" destId="{C0ACE2B7-F194-4F51-9264-D3BB49AC6EA4}" srcOrd="0" destOrd="0" presId="urn:microsoft.com/office/officeart/2005/8/layout/vList4#2"/>
    <dgm:cxn modelId="{B1EC4326-DF9A-4E3B-B094-800EFC88C226}" srcId="{3A18BF83-A991-4A34-A0CF-DD579E392C88}" destId="{E64EA0B8-B285-4C0B-81D2-DADB91C3FC0D}" srcOrd="2" destOrd="0" parTransId="{7C34A7F3-D48C-4FD5-8D08-D67022FDD370}" sibTransId="{9EAFE135-C0A5-4033-9B08-9D752DE4EB24}"/>
    <dgm:cxn modelId="{5FBC103C-21D7-48AA-B736-1AADEA119DBE}" type="presOf" srcId="{819E56A7-B2C8-47AC-A594-BA2917B4A2B8}" destId="{556AB888-765D-43E7-BE38-4AD0A08F8374}" srcOrd="0" destOrd="1" presId="urn:microsoft.com/office/officeart/2005/8/layout/vList4#2"/>
    <dgm:cxn modelId="{DC630B74-73A2-41E0-8A85-3AC5417DE46C}" srcId="{D43D79F5-61A2-4D84-9526-CD4BA993FF5F}" destId="{CF2C5576-6DE8-4A5E-B81F-15646548B851}" srcOrd="0" destOrd="0" parTransId="{96F76C38-BA11-498F-899B-E5AB2A3F9215}" sibTransId="{8F92B9DC-F9F7-48CC-A245-3BC16F1E250A}"/>
    <dgm:cxn modelId="{01571533-ECEF-48A7-9B9F-0E765A0B483E}" type="presOf" srcId="{C08F45AB-EA18-454D-91C0-8EB19EBAA0DD}" destId="{2C6FD4F4-8E8B-4300-90FA-A2C36A7FA722}" srcOrd="1" destOrd="2" presId="urn:microsoft.com/office/officeart/2005/8/layout/vList4#2"/>
    <dgm:cxn modelId="{634C8429-8B68-4693-8B30-1C78C83EE9B3}" type="presOf" srcId="{D41CB7E9-63AE-4D9E-BCF4-FE71C9D21B16}" destId="{82AB0D52-6273-4AB7-BDF7-CCCC9E520622}" srcOrd="1" destOrd="0" presId="urn:microsoft.com/office/officeart/2005/8/layout/vList4#2"/>
    <dgm:cxn modelId="{543BAF10-3A5B-46AB-8F67-BD98A4DE2050}" srcId="{E64EA0B8-B285-4C0B-81D2-DADB91C3FC0D}" destId="{C08F45AB-EA18-454D-91C0-8EB19EBAA0DD}" srcOrd="1" destOrd="0" parTransId="{459CDE9F-999B-4F41-985F-8D60C234CF7B}" sibTransId="{A16E08AD-E4FC-4CDB-8FD2-6C0BF0088B50}"/>
    <dgm:cxn modelId="{90D44C3C-624A-4715-B1FA-5E40A607BB7C}" type="presOf" srcId="{8CA2B6C1-F844-4D30-90F2-C8FEB1729C5B}" destId="{91C74B0A-EE44-4339-AB46-23C291F12D67}" srcOrd="0" destOrd="1" presId="urn:microsoft.com/office/officeart/2005/8/layout/vList4#2"/>
    <dgm:cxn modelId="{16ECDE81-4A38-427A-B903-C56A1F8ADEB5}" type="presOf" srcId="{5F7E65E1-2038-4FDB-8243-B96FD3FDAA99}" destId="{556AB888-765D-43E7-BE38-4AD0A08F8374}" srcOrd="0" destOrd="0" presId="urn:microsoft.com/office/officeart/2005/8/layout/vList4#2"/>
    <dgm:cxn modelId="{B061133D-810D-445F-A671-7B4B939803E4}" srcId="{3A18BF83-A991-4A34-A0CF-DD579E392C88}" destId="{5F7E65E1-2038-4FDB-8243-B96FD3FDAA99}" srcOrd="3" destOrd="0" parTransId="{04A2548B-E285-4C9F-B99C-622D017C63D8}" sibTransId="{D2D63BB0-39FF-4FDD-A23B-EE4B8424E94F}"/>
    <dgm:cxn modelId="{14CCA827-9505-4720-B9D7-336354EF184E}" type="presOf" srcId="{5CA5C671-CE11-4B88-B259-846EAAD9DB5D}" destId="{91C74B0A-EE44-4339-AB46-23C291F12D67}" srcOrd="0" destOrd="2" presId="urn:microsoft.com/office/officeart/2005/8/layout/vList4#2"/>
    <dgm:cxn modelId="{2FAAEFB7-9234-4CD7-A7CB-D4B33CDB806F}" type="presOf" srcId="{CF2C5576-6DE8-4A5E-B81F-15646548B851}" destId="{C3537220-68E7-47F8-B7CF-84C8F038F421}" srcOrd="0" destOrd="1" presId="urn:microsoft.com/office/officeart/2005/8/layout/vList4#2"/>
    <dgm:cxn modelId="{61854E34-F5C8-4E3B-9BED-06146645A3FF}" type="presOf" srcId="{D43D79F5-61A2-4D84-9526-CD4BA993FF5F}" destId="{45C2A950-0E0E-4841-8190-43D65321C8DB}" srcOrd="1" destOrd="0" presId="urn:microsoft.com/office/officeart/2005/8/layout/vList4#2"/>
    <dgm:cxn modelId="{77ACAEE6-F5A9-4985-9858-D470ECC25ACB}" srcId="{D41CB7E9-63AE-4D9E-BCF4-FE71C9D21B16}" destId="{8CA2B6C1-F844-4D30-90F2-C8FEB1729C5B}" srcOrd="0" destOrd="0" parTransId="{98B3D02D-78ED-4CFC-8EC2-0048A7119784}" sibTransId="{28432C23-D506-4F50-83DA-C351DD147737}"/>
    <dgm:cxn modelId="{216EB782-CB48-4A61-BFE3-D383C5CA1495}" srcId="{3A18BF83-A991-4A34-A0CF-DD579E392C88}" destId="{D41CB7E9-63AE-4D9E-BCF4-FE71C9D21B16}" srcOrd="0" destOrd="0" parTransId="{1A4DE130-8C56-4431-B896-3A7328D77420}" sibTransId="{855D8DE1-FD3F-4884-9622-4DF9A51D325E}"/>
    <dgm:cxn modelId="{0466DDA6-BA74-4D74-ABDC-F5A21AB9239E}" srcId="{3A18BF83-A991-4A34-A0CF-DD579E392C88}" destId="{D43D79F5-61A2-4D84-9526-CD4BA993FF5F}" srcOrd="1" destOrd="0" parTransId="{0B5F15DC-236B-40A0-8B2D-4BEF84BE0929}" sibTransId="{21BCA395-958E-48FD-A30C-DE38D30AE7E7}"/>
    <dgm:cxn modelId="{6FA5866D-DD0D-4E60-966D-2ABE33FFB4C2}" type="presOf" srcId="{E64EA0B8-B285-4C0B-81D2-DADB91C3FC0D}" destId="{2C6FD4F4-8E8B-4300-90FA-A2C36A7FA722}" srcOrd="1" destOrd="0" presId="urn:microsoft.com/office/officeart/2005/8/layout/vList4#2"/>
    <dgm:cxn modelId="{380276B1-A654-4A8A-A242-611C4AD2AF46}" type="presOf" srcId="{5CA5C671-CE11-4B88-B259-846EAAD9DB5D}" destId="{82AB0D52-6273-4AB7-BDF7-CCCC9E520622}" srcOrd="1" destOrd="2" presId="urn:microsoft.com/office/officeart/2005/8/layout/vList4#2"/>
    <dgm:cxn modelId="{9DEFB489-14BF-4986-88D5-A3B242E185C3}" type="presOf" srcId="{CF2C5576-6DE8-4A5E-B81F-15646548B851}" destId="{45C2A950-0E0E-4841-8190-43D65321C8DB}" srcOrd="1" destOrd="1" presId="urn:microsoft.com/office/officeart/2005/8/layout/vList4#2"/>
    <dgm:cxn modelId="{0FC149A3-48E1-49A5-BDA0-6BACE01688EA}" srcId="{D41CB7E9-63AE-4D9E-BCF4-FE71C9D21B16}" destId="{5CA5C671-CE11-4B88-B259-846EAAD9DB5D}" srcOrd="1" destOrd="0" parTransId="{C595D15D-E28C-4CAD-96E4-5FC6D6E41009}" sibTransId="{A06DFBDF-1309-4263-8A5C-8E0AEE861CA4}"/>
    <dgm:cxn modelId="{66D6AB98-D57A-4AEF-8DB8-4BA40C439843}" type="presOf" srcId="{D41CB7E9-63AE-4D9E-BCF4-FE71C9D21B16}" destId="{91C74B0A-EE44-4339-AB46-23C291F12D67}" srcOrd="0" destOrd="0" presId="urn:microsoft.com/office/officeart/2005/8/layout/vList4#2"/>
    <dgm:cxn modelId="{930B0256-28C9-4F15-9EC0-5A947E2392C6}" type="presOf" srcId="{0C55F704-D16F-4366-A183-D9776EBD5760}" destId="{45C2A950-0E0E-4841-8190-43D65321C8DB}" srcOrd="1" destOrd="2" presId="urn:microsoft.com/office/officeart/2005/8/layout/vList4#2"/>
    <dgm:cxn modelId="{FE47203F-B197-4E57-88FE-4BA0FE140A38}" type="presOf" srcId="{D43D79F5-61A2-4D84-9526-CD4BA993FF5F}" destId="{C3537220-68E7-47F8-B7CF-84C8F038F421}" srcOrd="0" destOrd="0" presId="urn:microsoft.com/office/officeart/2005/8/layout/vList4#2"/>
    <dgm:cxn modelId="{00BC3BC8-D34B-4411-A08D-EAF87C6C96B0}" type="presOf" srcId="{3A18BF83-A991-4A34-A0CF-DD579E392C88}" destId="{2B172065-AB47-4374-8E02-1CE6021DB53D}" srcOrd="0" destOrd="0" presId="urn:microsoft.com/office/officeart/2005/8/layout/vList4#2"/>
    <dgm:cxn modelId="{76321CCD-2148-4A76-9A43-8D3EB3774D6A}" type="presParOf" srcId="{2B172065-AB47-4374-8E02-1CE6021DB53D}" destId="{069E9E60-AED4-4B35-A665-62336845ED14}" srcOrd="0" destOrd="0" presId="urn:microsoft.com/office/officeart/2005/8/layout/vList4#2"/>
    <dgm:cxn modelId="{1100665C-AACB-43EF-8590-419C80FE857D}" type="presParOf" srcId="{069E9E60-AED4-4B35-A665-62336845ED14}" destId="{91C74B0A-EE44-4339-AB46-23C291F12D67}" srcOrd="0" destOrd="0" presId="urn:microsoft.com/office/officeart/2005/8/layout/vList4#2"/>
    <dgm:cxn modelId="{E955DC17-DB11-4B34-926F-ED278AE830EE}" type="presParOf" srcId="{069E9E60-AED4-4B35-A665-62336845ED14}" destId="{27B356C8-10C6-45F0-852D-CF4F7D35E7D2}" srcOrd="1" destOrd="0" presId="urn:microsoft.com/office/officeart/2005/8/layout/vList4#2"/>
    <dgm:cxn modelId="{818B1594-36C8-4B75-848D-77759EE9F5BB}" type="presParOf" srcId="{069E9E60-AED4-4B35-A665-62336845ED14}" destId="{82AB0D52-6273-4AB7-BDF7-CCCC9E520622}" srcOrd="2" destOrd="0" presId="urn:microsoft.com/office/officeart/2005/8/layout/vList4#2"/>
    <dgm:cxn modelId="{6DB32458-C1EF-41D5-9B88-D71B2760031F}" type="presParOf" srcId="{2B172065-AB47-4374-8E02-1CE6021DB53D}" destId="{BBDE2C6B-8AE8-4D0F-9B3A-4495AFA2788F}" srcOrd="1" destOrd="0" presId="urn:microsoft.com/office/officeart/2005/8/layout/vList4#2"/>
    <dgm:cxn modelId="{FE8A97E6-5FA4-4E93-BB12-343764FA59F4}" type="presParOf" srcId="{2B172065-AB47-4374-8E02-1CE6021DB53D}" destId="{854D6D81-0293-4211-8010-DC8519B3AF5F}" srcOrd="2" destOrd="0" presId="urn:microsoft.com/office/officeart/2005/8/layout/vList4#2"/>
    <dgm:cxn modelId="{4FDC1407-3213-42E4-BE43-EF15DC6725C6}" type="presParOf" srcId="{854D6D81-0293-4211-8010-DC8519B3AF5F}" destId="{C3537220-68E7-47F8-B7CF-84C8F038F421}" srcOrd="0" destOrd="0" presId="urn:microsoft.com/office/officeart/2005/8/layout/vList4#2"/>
    <dgm:cxn modelId="{86B10110-C0B1-48E2-A835-F64452214693}" type="presParOf" srcId="{854D6D81-0293-4211-8010-DC8519B3AF5F}" destId="{B6627B72-F59A-440E-81EC-450762857648}" srcOrd="1" destOrd="0" presId="urn:microsoft.com/office/officeart/2005/8/layout/vList4#2"/>
    <dgm:cxn modelId="{8DF1558E-BC86-490D-AC84-A6B150A9FF1F}" type="presParOf" srcId="{854D6D81-0293-4211-8010-DC8519B3AF5F}" destId="{45C2A950-0E0E-4841-8190-43D65321C8DB}" srcOrd="2" destOrd="0" presId="urn:microsoft.com/office/officeart/2005/8/layout/vList4#2"/>
    <dgm:cxn modelId="{83BEC5BD-0EB4-4233-BA51-1A4E3224A66C}" type="presParOf" srcId="{2B172065-AB47-4374-8E02-1CE6021DB53D}" destId="{41F83584-B920-48F5-A3DF-57F3CF6982FD}" srcOrd="3" destOrd="0" presId="urn:microsoft.com/office/officeart/2005/8/layout/vList4#2"/>
    <dgm:cxn modelId="{EFDE9F52-69A8-454C-B386-91C3E0B19B23}" type="presParOf" srcId="{2B172065-AB47-4374-8E02-1CE6021DB53D}" destId="{ACF1C889-1E51-4E01-9F6D-28574046F5C7}" srcOrd="4" destOrd="0" presId="urn:microsoft.com/office/officeart/2005/8/layout/vList4#2"/>
    <dgm:cxn modelId="{17C64E46-F34B-4571-94DC-1E3DDEE05115}" type="presParOf" srcId="{ACF1C889-1E51-4E01-9F6D-28574046F5C7}" destId="{C0ACE2B7-F194-4F51-9264-D3BB49AC6EA4}" srcOrd="0" destOrd="0" presId="urn:microsoft.com/office/officeart/2005/8/layout/vList4#2"/>
    <dgm:cxn modelId="{F637831C-C5F2-40DD-A635-D731A7CB056D}" type="presParOf" srcId="{ACF1C889-1E51-4E01-9F6D-28574046F5C7}" destId="{999E6F94-C718-425F-A130-F2CA64E5C88C}" srcOrd="1" destOrd="0" presId="urn:microsoft.com/office/officeart/2005/8/layout/vList4#2"/>
    <dgm:cxn modelId="{5064A70A-9581-499B-A755-941DF6C14B95}" type="presParOf" srcId="{ACF1C889-1E51-4E01-9F6D-28574046F5C7}" destId="{2C6FD4F4-8E8B-4300-90FA-A2C36A7FA722}" srcOrd="2" destOrd="0" presId="urn:microsoft.com/office/officeart/2005/8/layout/vList4#2"/>
    <dgm:cxn modelId="{CD733BA0-F333-41A2-81A0-398AA1E17D14}" type="presParOf" srcId="{2B172065-AB47-4374-8E02-1CE6021DB53D}" destId="{591626E2-6B0B-489A-8AF3-4028D02F8C1F}" srcOrd="5" destOrd="0" presId="urn:microsoft.com/office/officeart/2005/8/layout/vList4#2"/>
    <dgm:cxn modelId="{E544AE41-9B6C-4052-881B-7F63A172B292}" type="presParOf" srcId="{2B172065-AB47-4374-8E02-1CE6021DB53D}" destId="{D9C4663D-E3FB-44E9-BD0F-2C68642C3580}" srcOrd="6" destOrd="0" presId="urn:microsoft.com/office/officeart/2005/8/layout/vList4#2"/>
    <dgm:cxn modelId="{F5794C24-86D5-43D3-8DB3-5115159B77BF}" type="presParOf" srcId="{D9C4663D-E3FB-44E9-BD0F-2C68642C3580}" destId="{556AB888-765D-43E7-BE38-4AD0A08F8374}" srcOrd="0" destOrd="0" presId="urn:microsoft.com/office/officeart/2005/8/layout/vList4#2"/>
    <dgm:cxn modelId="{DC12102C-7F7F-4F5D-81A8-B7576A18D7F2}" type="presParOf" srcId="{D9C4663D-E3FB-44E9-BD0F-2C68642C3580}" destId="{D2993965-6858-4362-AF2E-C0BFA3E8D210}" srcOrd="1" destOrd="0" presId="urn:microsoft.com/office/officeart/2005/8/layout/vList4#2"/>
    <dgm:cxn modelId="{CABE5B3F-DF60-4BEE-AF4B-A18A29DE634E}" type="presParOf" srcId="{D9C4663D-E3FB-44E9-BD0F-2C68642C3580}" destId="{DF40E2B8-E8C6-45DE-AF1F-D6BA5A6ECCC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C74B0A-EE44-4339-AB46-23C291F12D67}">
      <dsp:nvSpPr>
        <dsp:cNvPr id="0" name=""/>
        <dsp:cNvSpPr/>
      </dsp:nvSpPr>
      <dsp:spPr>
        <a:xfrm>
          <a:off x="0" y="0"/>
          <a:ext cx="8610600" cy="10272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entury Gothic" pitchFamily="34" charset="0"/>
            </a:rPr>
            <a:t>Hydrocodone</a:t>
          </a:r>
          <a:endParaRPr lang="en-US" sz="1800" b="1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Commonly known as </a:t>
          </a:r>
          <a:r>
            <a:rPr lang="en-US" sz="1800" b="1" kern="1200" dirty="0" err="1" smtClean="0">
              <a:latin typeface="Century Gothic" pitchFamily="34" charset="0"/>
            </a:rPr>
            <a:t>Vicodin</a:t>
          </a:r>
          <a:endParaRPr lang="en-US" sz="1800" b="1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Used to relieve moderate to severe pain.</a:t>
          </a:r>
          <a:endParaRPr lang="en-US" sz="1800" kern="1200" dirty="0">
            <a:latin typeface="Century Gothic" pitchFamily="34" charset="0"/>
          </a:endParaRPr>
        </a:p>
      </dsp:txBody>
      <dsp:txXfrm>
        <a:off x="1824841" y="0"/>
        <a:ext cx="6785758" cy="1027211"/>
      </dsp:txXfrm>
    </dsp:sp>
    <dsp:sp modelId="{27B356C8-10C6-45F0-852D-CF4F7D35E7D2}">
      <dsp:nvSpPr>
        <dsp:cNvPr id="0" name=""/>
        <dsp:cNvSpPr/>
      </dsp:nvSpPr>
      <dsp:spPr>
        <a:xfrm>
          <a:off x="102721" y="102721"/>
          <a:ext cx="1722120" cy="821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37220-68E7-47F8-B7CF-84C8F038F421}">
      <dsp:nvSpPr>
        <dsp:cNvPr id="0" name=""/>
        <dsp:cNvSpPr/>
      </dsp:nvSpPr>
      <dsp:spPr>
        <a:xfrm>
          <a:off x="0" y="1155890"/>
          <a:ext cx="8610600" cy="10272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entury Gothic" pitchFamily="34" charset="0"/>
            </a:rPr>
            <a:t>Oxycodone</a:t>
          </a:r>
          <a:endParaRPr lang="en-US" sz="1800" b="1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Known as </a:t>
          </a:r>
          <a:r>
            <a:rPr lang="en-US" sz="1800" b="1" kern="1200" dirty="0" err="1" smtClean="0">
              <a:latin typeface="Century Gothic" pitchFamily="34" charset="0"/>
            </a:rPr>
            <a:t>Oxycontin</a:t>
          </a:r>
          <a:endParaRPr lang="en-US" sz="1800" b="1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Muscle Relaxer/High potential for abuse</a:t>
          </a:r>
          <a:endParaRPr lang="en-US" sz="1800" kern="1200" dirty="0">
            <a:latin typeface="Century Gothic" pitchFamily="34" charset="0"/>
          </a:endParaRPr>
        </a:p>
      </dsp:txBody>
      <dsp:txXfrm>
        <a:off x="1824841" y="1155890"/>
        <a:ext cx="6785758" cy="1027211"/>
      </dsp:txXfrm>
    </dsp:sp>
    <dsp:sp modelId="{B6627B72-F59A-440E-81EC-450762857648}">
      <dsp:nvSpPr>
        <dsp:cNvPr id="0" name=""/>
        <dsp:cNvSpPr/>
      </dsp:nvSpPr>
      <dsp:spPr>
        <a:xfrm>
          <a:off x="102721" y="1232654"/>
          <a:ext cx="1722120" cy="821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CE2B7-F194-4F51-9264-D3BB49AC6EA4}">
      <dsp:nvSpPr>
        <dsp:cNvPr id="0" name=""/>
        <dsp:cNvSpPr/>
      </dsp:nvSpPr>
      <dsp:spPr>
        <a:xfrm>
          <a:off x="0" y="2243800"/>
          <a:ext cx="8610600" cy="10272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entury Gothic" pitchFamily="34" charset="0"/>
            </a:rPr>
            <a:t>Codeine</a:t>
          </a:r>
          <a:endParaRPr lang="en-US" sz="1800" b="1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One example is </a:t>
          </a:r>
          <a:r>
            <a:rPr lang="en-US" sz="1800" b="1" kern="1200" dirty="0" smtClean="0">
              <a:latin typeface="Century Gothic" pitchFamily="34" charset="0"/>
            </a:rPr>
            <a:t>Tylenol with Codeine</a:t>
          </a:r>
          <a:endParaRPr lang="en-US" sz="1800" b="1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Respiratory depressant similar to morphin</a:t>
          </a:r>
          <a:r>
            <a:rPr lang="en-US" sz="1600" kern="1200" dirty="0" smtClean="0">
              <a:latin typeface="Century Gothic" pitchFamily="34" charset="0"/>
            </a:rPr>
            <a:t>e</a:t>
          </a:r>
          <a:endParaRPr lang="en-US" sz="1600" kern="1200" dirty="0">
            <a:latin typeface="Century Gothic" pitchFamily="34" charset="0"/>
          </a:endParaRPr>
        </a:p>
      </dsp:txBody>
      <dsp:txXfrm>
        <a:off x="1824841" y="2243800"/>
        <a:ext cx="6785758" cy="1027211"/>
      </dsp:txXfrm>
    </dsp:sp>
    <dsp:sp modelId="{999E6F94-C718-425F-A130-F2CA64E5C88C}">
      <dsp:nvSpPr>
        <dsp:cNvPr id="0" name=""/>
        <dsp:cNvSpPr/>
      </dsp:nvSpPr>
      <dsp:spPr>
        <a:xfrm>
          <a:off x="102721" y="2362586"/>
          <a:ext cx="1722120" cy="821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AB888-765D-43E7-BE38-4AD0A08F8374}">
      <dsp:nvSpPr>
        <dsp:cNvPr id="0" name=""/>
        <dsp:cNvSpPr/>
      </dsp:nvSpPr>
      <dsp:spPr>
        <a:xfrm>
          <a:off x="0" y="3331699"/>
          <a:ext cx="8610600" cy="10272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entury Gothic" pitchFamily="34" charset="0"/>
            </a:rPr>
            <a:t>Benzodiazepenes</a:t>
          </a:r>
          <a:endParaRPr lang="en-US" sz="1800" b="1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Known as </a:t>
          </a:r>
          <a:r>
            <a:rPr lang="en-US" sz="1800" b="1" kern="1200" dirty="0" smtClean="0">
              <a:latin typeface="Century Gothic" pitchFamily="34" charset="0"/>
            </a:rPr>
            <a:t>Valium or </a:t>
          </a:r>
          <a:r>
            <a:rPr lang="en-US" sz="1800" b="1" kern="1200" dirty="0" err="1" smtClean="0">
              <a:latin typeface="Century Gothic" pitchFamily="34" charset="0"/>
            </a:rPr>
            <a:t>Xanax</a:t>
          </a:r>
          <a:endParaRPr lang="en-US" sz="1800" b="1" kern="1200" dirty="0">
            <a:latin typeface="Century Gothic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entury Gothic" pitchFamily="34" charset="0"/>
            </a:rPr>
            <a:t>Prescribed for anxiety/sleep problems</a:t>
          </a:r>
          <a:endParaRPr lang="en-US" sz="1800" kern="1200" dirty="0">
            <a:latin typeface="Century Gothic" pitchFamily="34" charset="0"/>
          </a:endParaRPr>
        </a:p>
      </dsp:txBody>
      <dsp:txXfrm>
        <a:off x="1824841" y="3331699"/>
        <a:ext cx="6785758" cy="1027211"/>
      </dsp:txXfrm>
    </dsp:sp>
    <dsp:sp modelId="{D2993965-6858-4362-AF2E-C0BFA3E8D210}">
      <dsp:nvSpPr>
        <dsp:cNvPr id="0" name=""/>
        <dsp:cNvSpPr/>
      </dsp:nvSpPr>
      <dsp:spPr>
        <a:xfrm>
          <a:off x="102721" y="3492519"/>
          <a:ext cx="1722120" cy="821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FCF3C0-B71C-4C37-BE3F-7F4617B10FE4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3BB556-C489-4253-9208-538F1F76D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2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314951-9782-4AB6-9F2E-F9AE7A1239E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004A8A-9E9D-4E42-9BAC-819654E37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95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4A8A-9E9D-4E42-9BAC-819654E37F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Youth tells </a:t>
            </a:r>
            <a:r>
              <a:rPr lang="en-US" baseline="0" dirty="0" smtClean="0"/>
              <a:t>a story about spending time with grandparent!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4A8A-9E9D-4E42-9BAC-819654E37F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medication exactly as prescribed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prescription drugs in locked and secure locations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Properly dispose of medications no longer needed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 safe medication practices and teach others to do the same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4A8A-9E9D-4E42-9BAC-819654E37F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04A8A-9E9D-4E42-9BAC-819654E37F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DECE-6608-4E58-A4F9-86CFE1E1818F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9CE43-DED5-42BB-9A44-53CD2EB5E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orthcoastalpreventioncoalition.org/" TargetMode="External"/><Relationship Id="rId4" Type="http://schemas.openxmlformats.org/officeDocument/2006/relationships/hyperlink" Target="http://www.vistacommunityclinic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latin typeface="Cambria" pitchFamily="18" charset="0"/>
              </a:rPr>
              <a:t>The Power of Grandparents</a:t>
            </a:r>
            <a:br>
              <a:rPr lang="en-US" sz="4800" b="1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>Preventing Youth Prescription Drug Abuse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" name="Picture 3" descr="Fami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905000"/>
            <a:ext cx="3962400" cy="2057400"/>
          </a:xfrm>
          <a:prstGeom prst="rect">
            <a:avLst/>
          </a:prstGeom>
        </p:spPr>
      </p:pic>
      <p:pic>
        <p:nvPicPr>
          <p:cNvPr id="5" name="Picture 4" descr="grandpar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05000"/>
            <a:ext cx="4648200" cy="2438400"/>
          </a:xfrm>
          <a:prstGeom prst="rect">
            <a:avLst/>
          </a:prstGeom>
        </p:spPr>
      </p:pic>
      <p:pic>
        <p:nvPicPr>
          <p:cNvPr id="6" name="Picture 5" descr="thCA258X6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038600"/>
            <a:ext cx="3886200" cy="2590800"/>
          </a:xfrm>
          <a:prstGeom prst="rect">
            <a:avLst/>
          </a:prstGeom>
        </p:spPr>
      </p:pic>
      <p:pic>
        <p:nvPicPr>
          <p:cNvPr id="7" name="Picture 6" descr="thCAFT3IE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419600"/>
            <a:ext cx="4724400" cy="2209800"/>
          </a:xfrm>
          <a:prstGeom prst="rect">
            <a:avLst/>
          </a:prstGeom>
        </p:spPr>
      </p:pic>
      <p:pic>
        <p:nvPicPr>
          <p:cNvPr id="9" name="Picture 9" descr="NCPC logo_no bor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6264275"/>
            <a:ext cx="1143000" cy="593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8600" y="6096000"/>
            <a:ext cx="1905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" descr="email signature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Spend Time Together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76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b="1" dirty="0" smtClean="0"/>
              <a:t>The more involved you are with your grandchild and the more time you spend with him or her, the closer you’ll be.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4038600" cy="2438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5257800" y="3352800"/>
            <a:ext cx="312420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Watch TV or do some cooking together — maybe it’s the things that their parents don’t have time to do with them. Focus on the positive.</a:t>
            </a:r>
          </a:p>
        </p:txBody>
      </p:sp>
      <p:pic>
        <p:nvPicPr>
          <p:cNvPr id="6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9436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Grandparents Getting “Tech-y”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505200" y="1295400"/>
            <a:ext cx="5410200" cy="449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ell MT" pitchFamily="18" charset="0"/>
              </a:rPr>
              <a:t>A great bonding experience is to get your grandkids to teach you the basics about computers and phones. </a:t>
            </a: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latin typeface="Bell MT" pitchFamily="18" charset="0"/>
              </a:rPr>
              <a:t>Have them teach you about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texting,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emailing,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video-conferencing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social media i.e. </a:t>
            </a:r>
            <a:r>
              <a:rPr lang="en-US" sz="1800" b="1" dirty="0" err="1" smtClean="0">
                <a:latin typeface="Bell MT" pitchFamily="18" charset="0"/>
              </a:rPr>
              <a:t>Facebook</a:t>
            </a:r>
            <a:r>
              <a:rPr lang="en-US" sz="1800" b="1" dirty="0" smtClean="0">
                <a:latin typeface="Bell MT" pitchFamily="18" charset="0"/>
              </a:rPr>
              <a:t> and Twitter</a:t>
            </a:r>
            <a:endParaRPr lang="en-US" sz="1800" dirty="0" smtClean="0">
              <a:latin typeface="Bell MT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ell MT" pitchFamily="18" charset="0"/>
              </a:rPr>
              <a:t>You can teach them about the art of the written letter, and how you communicated with your friends when you were their age.</a:t>
            </a:r>
            <a:endParaRPr lang="en-US" sz="2400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000375" cy="2571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ph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14800"/>
            <a:ext cx="2971800" cy="182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Check Your Medicine Cabinets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edicine_cabin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371600"/>
            <a:ext cx="4495800" cy="4114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81000" y="1371600"/>
            <a:ext cx="350520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Make sure you know what you have in your medicine cabinet.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Keep Inventory!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Lock up/store your prescriptions in a safe environment, especially when selling a home or having people over.</a:t>
            </a:r>
          </a:p>
        </p:txBody>
      </p:sp>
      <p:pic>
        <p:nvPicPr>
          <p:cNvPr id="7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Why is Checking Your Medicine </a:t>
            </a:r>
            <a:br>
              <a:rPr lang="en-US" b="1" dirty="0" smtClean="0"/>
            </a:br>
            <a:r>
              <a:rPr lang="en-US" b="1" dirty="0" smtClean="0"/>
              <a:t>Cabinets So Important?</a:t>
            </a:r>
            <a:endParaRPr lang="en-US" b="1" dirty="0"/>
          </a:p>
        </p:txBody>
      </p:sp>
      <p:pic>
        <p:nvPicPr>
          <p:cNvPr id="4" name="Picture 2" descr="char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419600" cy="426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40386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Friends and relatives are the most common source of pain relievers for non-medical use*. </a:t>
            </a:r>
            <a:r>
              <a:rPr lang="en-US" sz="1600" dirty="0" smtClean="0">
                <a:solidFill>
                  <a:schemeClr val="tx1"/>
                </a:solidFill>
              </a:rPr>
              <a:t>Such as </a:t>
            </a:r>
            <a:r>
              <a:rPr lang="en-US" sz="1600" b="1" dirty="0" err="1" smtClean="0">
                <a:solidFill>
                  <a:schemeClr val="tx1"/>
                </a:solidFill>
              </a:rPr>
              <a:t>OxyContin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Vicodin, Xanax and Soma.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40386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*Source of pain relievers for most recent nonmedical use among past year users (</a:t>
            </a:r>
            <a:r>
              <a:rPr lang="en-US" sz="1200" i="1" dirty="0" smtClean="0"/>
              <a:t>Substance Abuse and Mental Health Services Administration, 2008 National Survey on Drug Use and Health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7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Dispose of RX Drugs Properly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28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most important thing you can do is dispose of old or unused medications properly. Prescription drugs should never be flushed down the toilet or sink.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Annual Take Back Days and local permanent drop boxes are safe ways to properly dispose of medications you no longer need.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webnodump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886200"/>
            <a:ext cx="3124200" cy="266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8" name="Picture 7" descr="medicinereturncart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657600"/>
            <a:ext cx="3276600" cy="2971800"/>
          </a:xfrm>
          <a:prstGeom prst="rect">
            <a:avLst/>
          </a:prstGeom>
        </p:spPr>
      </p:pic>
      <p:pic>
        <p:nvPicPr>
          <p:cNvPr id="10" name="Picture 9" descr="NCPC logo_no 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1" name="Picture 1" descr="email signatur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2935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Permanent Drop Box Locations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10200" cy="381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sz="1600" b="1" dirty="0" smtClean="0">
                <a:solidFill>
                  <a:srgbClr val="212120"/>
                </a:solidFill>
                <a:latin typeface="Arial" pitchFamily="34" charset="0"/>
              </a:rPr>
              <a:t>Escondido Police Department</a:t>
            </a: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21212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212120"/>
                </a:solidFill>
                <a:latin typeface="Arial" pitchFamily="34" charset="0"/>
              </a:rPr>
              <a:t>Escondido </a:t>
            </a:r>
            <a:r>
              <a:rPr lang="en-US" sz="1600" dirty="0" smtClean="0"/>
              <a:t>700 W Grand </a:t>
            </a:r>
            <a:r>
              <a:rPr lang="en-US" sz="1600" dirty="0" smtClean="0"/>
              <a:t>Ave.</a:t>
            </a:r>
            <a:r>
              <a:rPr lang="en-US" sz="1600" b="1" dirty="0" smtClean="0">
                <a:solidFill>
                  <a:srgbClr val="212120"/>
                </a:solidFill>
                <a:latin typeface="Arial" pitchFamily="34" charset="0"/>
              </a:rPr>
              <a:t>    </a:t>
            </a:r>
            <a:endParaRPr lang="en-US" sz="1600" b="1" dirty="0" smtClean="0">
              <a:solidFill>
                <a:srgbClr val="212120"/>
              </a:solidFill>
              <a:latin typeface="Arial" pitchFamily="34" charset="0"/>
            </a:endParaRPr>
          </a:p>
          <a:p>
            <a:pPr lvl="0" eaLnBrk="0" hangingPunct="0">
              <a:lnSpc>
                <a:spcPct val="120000"/>
              </a:lnSpc>
            </a:pPr>
            <a:r>
              <a:rPr lang="en-US" sz="1600" b="1" dirty="0" smtClean="0">
                <a:solidFill>
                  <a:srgbClr val="212120"/>
                </a:solidFill>
                <a:latin typeface="Arial" pitchFamily="34" charset="0"/>
              </a:rPr>
              <a:t>Carlsbad </a:t>
            </a:r>
            <a:r>
              <a:rPr lang="en-US" sz="1600" b="1" dirty="0" smtClean="0">
                <a:solidFill>
                  <a:srgbClr val="212120"/>
                </a:solidFill>
                <a:latin typeface="Arial" pitchFamily="34" charset="0"/>
              </a:rPr>
              <a:t>Police Department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212120"/>
                </a:solidFill>
                <a:latin typeface="Arial" pitchFamily="34" charset="0"/>
              </a:rPr>
              <a:t>Carlsbad 2560 Orion Way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</a:rPr>
              <a:t>SD County Sheriff Stations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Vista, 325 S. Melrose Dr.</a:t>
            </a: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Encinitas, 175 N. El Camino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Real</a:t>
            </a: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San Marcos </a:t>
            </a:r>
            <a:r>
              <a:rPr lang="en-US" sz="1600" dirty="0" smtClean="0"/>
              <a:t>182 </a:t>
            </a:r>
            <a:r>
              <a:rPr lang="en-US" sz="1600" dirty="0" err="1" smtClean="0"/>
              <a:t>Santar</a:t>
            </a:r>
            <a:r>
              <a:rPr lang="en-US" sz="1600" dirty="0" smtClean="0"/>
              <a:t> </a:t>
            </a:r>
            <a:r>
              <a:rPr lang="en-US" sz="1600" dirty="0" smtClean="0"/>
              <a:t>Pl.</a:t>
            </a: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Poway </a:t>
            </a:r>
            <a:r>
              <a:rPr lang="en-US" sz="1600" dirty="0" smtClean="0"/>
              <a:t>13100 </a:t>
            </a:r>
            <a:r>
              <a:rPr lang="en-US" sz="1600" dirty="0" err="1" smtClean="0"/>
              <a:t>Bowron</a:t>
            </a:r>
            <a:r>
              <a:rPr lang="en-US" sz="1600" dirty="0" smtClean="0"/>
              <a:t> Rd, Poway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</a:rPr>
              <a:t>City of Oceanside Operation Center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1" eaLnBrk="0" hangingPunct="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4927 Oceanside Blvd.</a:t>
            </a:r>
          </a:p>
          <a:p>
            <a:pPr lvl="1" eaLnBrk="0" hangingPunct="0">
              <a:lnSpc>
                <a:spcPct val="120000"/>
              </a:lnSpc>
              <a:buNone/>
              <a:defRPr/>
            </a:pPr>
            <a:endParaRPr lang="en-US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3" descr="drop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524000"/>
            <a:ext cx="2971800" cy="3276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600200" y="5334000"/>
            <a:ext cx="5943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National Take-Back Days </a:t>
            </a:r>
          </a:p>
          <a:p>
            <a:pPr algn="ctr">
              <a:defRPr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 find the collection site nearest you, </a:t>
            </a:r>
            <a:b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visit:  http://www.dea.gov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5029200" cy="41147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>
                <a:cs typeface="Arial" pitchFamily="34" charset="0"/>
              </a:rPr>
              <a:t>Guidelines for Seniors</a:t>
            </a:r>
            <a:r>
              <a:rPr lang="en-US" dirty="0" smtClean="0">
                <a:cs typeface="Arial" pitchFamily="34" charset="0"/>
              </a:rPr>
              <a:t>  </a:t>
            </a:r>
          </a:p>
          <a:p>
            <a:r>
              <a:rPr lang="en-US" dirty="0" smtClean="0">
                <a:cs typeface="Arial" pitchFamily="34" charset="0"/>
              </a:rPr>
              <a:t>Medicines and other drugs or supplements</a:t>
            </a:r>
          </a:p>
          <a:p>
            <a:pPr lvl="1"/>
            <a:r>
              <a:rPr lang="en-US" dirty="0" smtClean="0">
                <a:cs typeface="Arial" pitchFamily="34" charset="0"/>
              </a:rPr>
              <a:t>Treat/reduce the symptoms of many health problems. </a:t>
            </a:r>
          </a:p>
          <a:p>
            <a:pPr lvl="1"/>
            <a:r>
              <a:rPr lang="en-US" dirty="0" smtClean="0">
                <a:cs typeface="Arial" pitchFamily="34" charset="0"/>
              </a:rPr>
              <a:t>However, they should be taken properly to make sure that they are safe and effective. 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Alcohol and Medication Interactions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Prescription Drugs</a:t>
            </a:r>
            <a:endParaRPr lang="en-US" b="1" dirty="0"/>
          </a:p>
        </p:txBody>
      </p:sp>
      <p:pic>
        <p:nvPicPr>
          <p:cNvPr id="9" name="Picture 9" descr="NCPC logo_no 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16" descr="C:\Documents and Settings\jbyrom\Local Settings\Temporary Internet Files\Content.IE5\CYY58EK9\MC9004347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142714" cy="914400"/>
          </a:xfrm>
          <a:prstGeom prst="rect">
            <a:avLst/>
          </a:prstGeom>
          <a:noFill/>
        </p:spPr>
      </p:pic>
      <p:pic>
        <p:nvPicPr>
          <p:cNvPr id="11" name="Picture 10" descr="360_placebo_0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905000"/>
            <a:ext cx="3429000" cy="3657600"/>
          </a:xfrm>
          <a:prstGeom prst="rect">
            <a:avLst/>
          </a:prstGeom>
        </p:spPr>
      </p:pic>
      <p:pic>
        <p:nvPicPr>
          <p:cNvPr id="12" name="Picture 1" descr="email signatur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144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Arial" pitchFamily="34" charset="0"/>
              </a:rPr>
              <a:t>Certain foods, beverages, alcohol, caffeine, and even cigarettes can interact with medicines or supplements.</a:t>
            </a:r>
          </a:p>
          <a:p>
            <a:pPr lvl="1">
              <a:buNone/>
            </a:pPr>
            <a:endParaRPr lang="en-US" dirty="0" smtClean="0">
              <a:solidFill>
                <a:schemeClr val="tx2"/>
              </a:solidFill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/>
              <a:t>Drug Interactions</a:t>
            </a:r>
            <a:endParaRPr lang="en-US" sz="5400" b="1" dirty="0"/>
          </a:p>
        </p:txBody>
      </p:sp>
      <p:pic>
        <p:nvPicPr>
          <p:cNvPr id="5" name="Picture 4" descr="Drug-Interactio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14600"/>
            <a:ext cx="42672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0" y="28956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cs typeface="Arial" pitchFamily="34" charset="0"/>
              </a:rPr>
              <a:t>EX: Eating licorice or grapefruit can sometimes reduce the effects of blood pressure medicine or diuretic drugs.</a:t>
            </a:r>
          </a:p>
        </p:txBody>
      </p:sp>
      <p:pic>
        <p:nvPicPr>
          <p:cNvPr id="9" name="Picture 9" descr="NCPC logo_no 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1" descr="email signatur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1752600"/>
            <a:ext cx="43434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Can make the medicines or supplements </a:t>
            </a:r>
            <a:r>
              <a:rPr lang="en-US" sz="2400" b="1" i="1" dirty="0" smtClean="0">
                <a:cs typeface="Arial" pitchFamily="34" charset="0"/>
              </a:rPr>
              <a:t>less effective </a:t>
            </a:r>
          </a:p>
          <a:p>
            <a:pPr algn="ctr"/>
            <a:r>
              <a:rPr lang="en-US" sz="2400" dirty="0" smtClean="0">
                <a:cs typeface="Arial" pitchFamily="34" charset="0"/>
              </a:rPr>
              <a:t> May cause </a:t>
            </a:r>
            <a:r>
              <a:rPr lang="en-US" sz="2400" b="1" i="1" dirty="0" smtClean="0">
                <a:cs typeface="Arial" pitchFamily="34" charset="0"/>
              </a:rPr>
              <a:t>dangerous side effects </a:t>
            </a:r>
            <a:r>
              <a:rPr lang="en-US" sz="2400" dirty="0" smtClean="0">
                <a:cs typeface="Arial" pitchFamily="34" charset="0"/>
              </a:rPr>
              <a:t>or other problems (such as falls and confusion). </a:t>
            </a:r>
          </a:p>
          <a:p>
            <a:pPr algn="ctr"/>
            <a:r>
              <a:rPr lang="en-US" sz="2400" dirty="0" smtClean="0">
                <a:cs typeface="Arial" pitchFamily="34" charset="0"/>
              </a:rPr>
              <a:t>Sometimes people end up in the </a:t>
            </a:r>
            <a:r>
              <a:rPr lang="en-US" sz="2400" b="1" i="1" dirty="0" smtClean="0">
                <a:cs typeface="Arial" pitchFamily="34" charset="0"/>
              </a:rPr>
              <a:t>hospital</a:t>
            </a:r>
            <a:r>
              <a:rPr lang="en-US" sz="2400" dirty="0" smtClean="0">
                <a:cs typeface="Arial" pitchFamily="34" charset="0"/>
              </a:rPr>
              <a:t> because of these problems, particularly for alcohol-medication interactions.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0099"/>
          </a:solidFill>
          <a:ln w="38100" cap="flat" cmpd="sng" algn="ctr">
            <a:solidFill>
              <a:srgbClr val="000099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 Interactions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NCPC logo_no 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7" descr="0809-sticker-sh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114800" cy="4191000"/>
          </a:xfrm>
          <a:prstGeom prst="rect">
            <a:avLst/>
          </a:prstGeom>
        </p:spPr>
      </p:pic>
      <p:pic>
        <p:nvPicPr>
          <p:cNvPr id="9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Risk Reduction and Rx Drugs</a:t>
            </a:r>
            <a:endParaRPr lang="en-US" sz="40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9" descr="NCPC logo_no 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6" descr="portfolio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581400" cy="2124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7200" y="3733800"/>
            <a:ext cx="4724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200" dirty="0" smtClean="0">
                <a:cs typeface="Arial" pitchFamily="34" charset="0"/>
              </a:rPr>
              <a:t>Let them know if you smoke or you drink alcohol, even if it is only occasionally. 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If you do, ask them to explain how alcohol/tobacco will interact with your specific medications</a:t>
            </a:r>
          </a:p>
        </p:txBody>
      </p:sp>
      <p:pic>
        <p:nvPicPr>
          <p:cNvPr id="10" name="Picture 9" descr="alcohol_antibiot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048000"/>
            <a:ext cx="3657600" cy="2590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21336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Carefully follow the instructions on your medications.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60020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Keep a list of all your medications.  </a:t>
            </a:r>
            <a:endParaRPr lang="en-US" sz="2200" dirty="0"/>
          </a:p>
        </p:txBody>
      </p:sp>
      <p:pic>
        <p:nvPicPr>
          <p:cNvPr id="12" name="Picture 1" descr="email signatur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13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Cambria" pitchFamily="18" charset="0"/>
              </a:rPr>
              <a:t>The Danger of Prescription Drug Misuse</a:t>
            </a:r>
            <a:endParaRPr lang="en-US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4114800" cy="4038600"/>
          </a:xfrm>
          <a:solidFill>
            <a:srgbClr val="000099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While prescription drugs serve an important purpose when used under a doctor’s care, 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the misuse of prescription drugs 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is a growing, under-recognized problem that puts young lives at risk.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Content Placeholder 6" descr="growingtren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3505200" cy="403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914400" y="5334000"/>
            <a:ext cx="341947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cap="small" dirty="0">
                <a:solidFill>
                  <a:schemeClr val="bg1"/>
                </a:solidFill>
                <a:latin typeface="Trebuchet MS"/>
                <a:cs typeface="Trebuchet MS"/>
              </a:rPr>
              <a:t>Rx Abuse Prevention Toolkit </a:t>
            </a:r>
            <a:r>
              <a:rPr lang="en-US" sz="1000" b="1" i="1" dirty="0">
                <a:solidFill>
                  <a:schemeClr val="bg1"/>
                </a:solidFill>
                <a:latin typeface="Georgia"/>
                <a:cs typeface="Georgia"/>
              </a:rPr>
              <a:t>- </a:t>
            </a:r>
            <a:r>
              <a:rPr lang="en-US" sz="1000" i="1" dirty="0">
                <a:solidFill>
                  <a:schemeClr val="bg1"/>
                </a:solidFill>
                <a:latin typeface="Georgia"/>
                <a:cs typeface="Georgia"/>
              </a:rPr>
              <a:t>from awareness to action</a:t>
            </a:r>
          </a:p>
        </p:txBody>
      </p:sp>
      <p:pic>
        <p:nvPicPr>
          <p:cNvPr id="9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19800"/>
            <a:ext cx="1143000" cy="593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47244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cs typeface="Arial" pitchFamily="34" charset="0"/>
              </a:rPr>
              <a:t>If you have problems or experience side effects related to your medication, call your health care provider right away. 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Risk Reduction and Rx Drugs</a:t>
            </a:r>
            <a:endParaRPr lang="en-US" sz="40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Drug Interac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3743325" cy="4371975"/>
          </a:xfrm>
          <a:prstGeom prst="rect">
            <a:avLst/>
          </a:prstGeom>
        </p:spPr>
      </p:pic>
      <p:pic>
        <p:nvPicPr>
          <p:cNvPr id="8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447800"/>
            <a:ext cx="464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Make sure your doctor and pharmacist know about </a:t>
            </a:r>
            <a:r>
              <a:rPr kumimoji="0" lang="en-US" sz="4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every drug</a:t>
            </a:r>
            <a:r>
              <a:rPr kumimoji="0" lang="en-US" sz="4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you are taking.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sym typeface="Wingdings" pitchFamily="2" charset="2"/>
              </a:rPr>
              <a:t>Non-prescription drugs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sym typeface="Wingdings" pitchFamily="2" charset="2"/>
              </a:rPr>
              <a:t>Over the Counter (OTC) Drugs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sym typeface="Wingdings" pitchFamily="2" charset="2"/>
              </a:rPr>
              <a:t>Vitamins, minerals, and herbal drugs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Questions or Comments? </a:t>
            </a:r>
            <a:endParaRPr lang="en-US" sz="40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9" descr="NCPC logo_no 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60198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1" descr="email signatu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95400" y="1695271"/>
            <a:ext cx="6705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Vista Community Clinic</a:t>
            </a:r>
          </a:p>
          <a:p>
            <a:pPr algn="ctr"/>
            <a:r>
              <a:rPr lang="en-US" sz="2800" dirty="0" smtClean="0">
                <a:hlinkClick r:id="rId4"/>
              </a:rPr>
              <a:t>www.vistacommunityclinic.org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North Coastal Prevention Coalition</a:t>
            </a:r>
          </a:p>
          <a:p>
            <a:pPr algn="ctr"/>
            <a:r>
              <a:rPr lang="en-US" sz="2800" dirty="0" smtClean="0">
                <a:hlinkClick r:id="rId5"/>
              </a:rPr>
              <a:t>www.northcoastalpreventioncoalition.org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760.631.5000 x7174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Scary Statistics about RX Drugs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32292" r="52500" b="40625"/>
          <a:stretch>
            <a:fillRect/>
          </a:stretch>
        </p:blipFill>
        <p:spPr bwMode="auto">
          <a:xfrm>
            <a:off x="457200" y="1524000"/>
            <a:ext cx="8153400" cy="4038600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019800"/>
            <a:ext cx="1143000" cy="593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56388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(National Survey on Drug Use and Health, 2010)</a:t>
            </a:r>
            <a:endParaRPr lang="en-US" sz="14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32292" r="52500" b="40625"/>
          <a:stretch>
            <a:fillRect/>
          </a:stretch>
        </p:blipFill>
        <p:spPr bwMode="auto">
          <a:xfrm>
            <a:off x="457200" y="1524000"/>
            <a:ext cx="8153400" cy="4038600"/>
          </a:xfrm>
          <a:prstGeom prst="rect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The Scary Statistics about RX Drugs</a:t>
            </a:r>
            <a:endParaRPr lang="en-US" b="1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96" t="48825" r="53031" b="10536"/>
          <a:stretch>
            <a:fillRect/>
          </a:stretch>
        </p:blipFill>
        <p:spPr bwMode="auto">
          <a:xfrm>
            <a:off x="4648200" y="1447800"/>
            <a:ext cx="4021588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9" descr="NCPC logo_no bor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9436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57400" y="5867400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(National Survey on Drug Use and Health, 2010)</a:t>
            </a:r>
            <a:endParaRPr lang="en-US" sz="1400" i="1" dirty="0"/>
          </a:p>
        </p:txBody>
      </p:sp>
      <p:pic>
        <p:nvPicPr>
          <p:cNvPr id="8" name="Picture 1" descr="email signatu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tudents pic.png"/>
          <p:cNvPicPr>
            <a:picLocks noChangeAspect="1"/>
          </p:cNvPicPr>
          <p:nvPr/>
        </p:nvPicPr>
        <p:blipFill>
          <a:blip r:embed="rId5" cstate="print"/>
          <a:srcRect r="2172"/>
          <a:stretch>
            <a:fillRect/>
          </a:stretch>
        </p:blipFill>
        <p:spPr>
          <a:xfrm>
            <a:off x="381000" y="2057400"/>
            <a:ext cx="3886200" cy="20957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1447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About 1 in 5 youth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191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 19 percent of young people ages 12 to 25 used prescription drugs non-medically within the past year.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A Growing Problem in SD County</a:t>
            </a:r>
            <a:endParaRPr lang="en-US" b="1" dirty="0"/>
          </a:p>
        </p:txBody>
      </p:sp>
      <p:pic>
        <p:nvPicPr>
          <p:cNvPr id="5" name="Picture 9" descr="NCPC logo_no 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9436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8200" y="12954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Unintentional Deaths in San Diego County, </a:t>
            </a:r>
          </a:p>
          <a:p>
            <a:pPr algn="ctr"/>
            <a:r>
              <a:rPr lang="en-US" sz="2400" b="1" dirty="0" smtClean="0"/>
              <a:t>2011 to 2015</a:t>
            </a:r>
          </a:p>
          <a:p>
            <a:pPr algn="ctr"/>
            <a:r>
              <a:rPr lang="en-US" sz="1200" i="1" dirty="0" smtClean="0"/>
              <a:t>(San Diego Medical Examiner’s Office, 2013)</a:t>
            </a:r>
            <a:endParaRPr lang="en-US" sz="1200" i="1" dirty="0"/>
          </a:p>
        </p:txBody>
      </p:sp>
      <p:pic>
        <p:nvPicPr>
          <p:cNvPr id="8" name="Picture 1" descr="email signatu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X report card 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2200"/>
            <a:ext cx="9144000" cy="939515"/>
          </a:xfrm>
          <a:prstGeom prst="rect">
            <a:avLst/>
          </a:prstGeom>
        </p:spPr>
      </p:pic>
      <p:pic>
        <p:nvPicPr>
          <p:cNvPr id="11" name="Picture 10" descr="pounds collected rx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57600"/>
            <a:ext cx="9144000" cy="731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Most Abused RX Drugs</a:t>
            </a:r>
            <a:endParaRPr lang="en-US" sz="4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3886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04800" y="12954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9" descr="NCPC logo_no bor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9436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" descr="email signature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Your Role as a Grandparent</a:t>
            </a:r>
            <a:endParaRPr lang="en-US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3505200" cy="243840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4048125" cy="24384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1828800"/>
          </a:xfrm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Century Gothic" pitchFamily="34" charset="0"/>
              </a:rPr>
              <a:t>Children have a very special relationship with Grandma and Grandpa. Because of this grandparents can be such powerful allies in helping keep a kid off drugs.</a:t>
            </a:r>
            <a:endParaRPr lang="en-US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9" descr="NCPC logo_no 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9436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1" descr="email signatur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Why Kids Love their Grandparents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524000"/>
            <a:ext cx="5105400" cy="4267200"/>
          </a:xfr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They listen to us.</a:t>
            </a:r>
          </a:p>
          <a:p>
            <a:r>
              <a:rPr lang="en-US" b="1" dirty="0" smtClean="0"/>
              <a:t>They make us laugh.</a:t>
            </a:r>
          </a:p>
          <a:p>
            <a:r>
              <a:rPr lang="en-US" b="1" dirty="0" smtClean="0"/>
              <a:t>They teach us how to do new things, like sew or crochet.</a:t>
            </a:r>
          </a:p>
          <a:p>
            <a:r>
              <a:rPr lang="en-US" b="1" dirty="0" smtClean="0"/>
              <a:t>They are always up for an adventure.</a:t>
            </a:r>
          </a:p>
          <a:p>
            <a:r>
              <a:rPr lang="en-US" b="1" dirty="0" smtClean="0"/>
              <a:t>They give us lots of yummy treats!!!</a:t>
            </a:r>
          </a:p>
        </p:txBody>
      </p:sp>
      <p:pic>
        <p:nvPicPr>
          <p:cNvPr id="5" name="Picture 4" descr="thCAP6B1O5.jpg"/>
          <p:cNvPicPr>
            <a:picLocks noChangeAspect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>
          <a:xfrm>
            <a:off x="381000" y="1447800"/>
            <a:ext cx="3038475" cy="4343400"/>
          </a:xfrm>
          <a:prstGeom prst="rect">
            <a:avLst/>
          </a:prstGeom>
        </p:spPr>
      </p:pic>
      <p:pic>
        <p:nvPicPr>
          <p:cNvPr id="6" name="Picture 9" descr="NCPC logo_no 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9436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1" descr="email signatur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0099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The Power of a Grandparent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buNone/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The bottom line is that grandparents are cool and relaxed. They’re not on the firing line every day. Some days a kid will hate their parents, but they will never hate their grandparents.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191000"/>
            <a:ext cx="8229600" cy="1371600"/>
          </a:xfrm>
          <a:prstGeom prst="rect">
            <a:avLst/>
          </a:prstGeom>
          <a:solidFill>
            <a:srgbClr val="0000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Use this to your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advantage!!!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NCPC logo_no 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943600"/>
            <a:ext cx="1143000" cy="6699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1" descr="email signatu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0"/>
            <a:ext cx="1666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924</Words>
  <Application>Microsoft Office PowerPoint</Application>
  <PresentationFormat>On-screen Show (4:3)</PresentationFormat>
  <Paragraphs>119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Power of Grandparents Preventing Youth Prescription Drug Abuse</vt:lpstr>
      <vt:lpstr>The Danger of Prescription Drug Misuse</vt:lpstr>
      <vt:lpstr>Slide 3</vt:lpstr>
      <vt:lpstr>The Scary Statistics about RX Drugs</vt:lpstr>
      <vt:lpstr>A Growing Problem in SD County</vt:lpstr>
      <vt:lpstr>Most Abused RX Drugs</vt:lpstr>
      <vt:lpstr>Your Role as a Grandparent</vt:lpstr>
      <vt:lpstr>Why Kids Love their Grandparents</vt:lpstr>
      <vt:lpstr>The Power of a Grandparent</vt:lpstr>
      <vt:lpstr>Spend Time Together</vt:lpstr>
      <vt:lpstr>Grandparents Getting “Tech-y”</vt:lpstr>
      <vt:lpstr>Check Your Medicine Cabinets</vt:lpstr>
      <vt:lpstr>Why is Checking Your Medicine  Cabinets So Important?</vt:lpstr>
      <vt:lpstr>Dispose of RX Drugs Properly</vt:lpstr>
      <vt:lpstr>Permanent Drop Box Locations</vt:lpstr>
      <vt:lpstr>Prescription Drugs</vt:lpstr>
      <vt:lpstr>Drug Interactions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Grandparents: Preventing Prescription Drug Abuse</dc:title>
  <dc:creator>Kmoya</dc:creator>
  <cp:lastModifiedBy>jbyrom</cp:lastModifiedBy>
  <cp:revision>146</cp:revision>
  <dcterms:created xsi:type="dcterms:W3CDTF">2013-03-07T21:21:44Z</dcterms:created>
  <dcterms:modified xsi:type="dcterms:W3CDTF">2016-08-23T17:50:59Z</dcterms:modified>
</cp:coreProperties>
</file>